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5" r:id="rId2"/>
    <p:sldId id="256" r:id="rId3"/>
    <p:sldId id="266" r:id="rId4"/>
    <p:sldId id="383" r:id="rId5"/>
    <p:sldId id="598" r:id="rId6"/>
    <p:sldId id="654" r:id="rId7"/>
    <p:sldId id="706" r:id="rId8"/>
    <p:sldId id="655" r:id="rId9"/>
    <p:sldId id="715" r:id="rId10"/>
    <p:sldId id="656" r:id="rId11"/>
    <p:sldId id="707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66" r:id="rId22"/>
    <p:sldId id="667" r:id="rId23"/>
    <p:sldId id="714" r:id="rId24"/>
    <p:sldId id="668" r:id="rId25"/>
    <p:sldId id="669" r:id="rId26"/>
    <p:sldId id="708" r:id="rId27"/>
    <p:sldId id="670" r:id="rId28"/>
    <p:sldId id="671" r:id="rId29"/>
    <p:sldId id="672" r:id="rId30"/>
    <p:sldId id="673" r:id="rId31"/>
    <p:sldId id="674" r:id="rId32"/>
    <p:sldId id="709" r:id="rId33"/>
    <p:sldId id="675" r:id="rId34"/>
    <p:sldId id="676" r:id="rId35"/>
    <p:sldId id="677" r:id="rId36"/>
    <p:sldId id="678" r:id="rId37"/>
    <p:sldId id="710" r:id="rId38"/>
    <p:sldId id="679" r:id="rId39"/>
    <p:sldId id="680" r:id="rId40"/>
    <p:sldId id="681" r:id="rId41"/>
    <p:sldId id="682" r:id="rId42"/>
    <p:sldId id="683" r:id="rId43"/>
    <p:sldId id="684" r:id="rId44"/>
    <p:sldId id="685" r:id="rId45"/>
    <p:sldId id="686" r:id="rId46"/>
    <p:sldId id="687" r:id="rId47"/>
    <p:sldId id="688" r:id="rId48"/>
    <p:sldId id="711" r:id="rId49"/>
    <p:sldId id="689" r:id="rId50"/>
    <p:sldId id="690" r:id="rId51"/>
    <p:sldId id="691" r:id="rId52"/>
    <p:sldId id="692" r:id="rId53"/>
    <p:sldId id="693" r:id="rId54"/>
    <p:sldId id="694" r:id="rId55"/>
    <p:sldId id="695" r:id="rId56"/>
    <p:sldId id="696" r:id="rId57"/>
    <p:sldId id="712" r:id="rId58"/>
    <p:sldId id="697" r:id="rId59"/>
    <p:sldId id="698" r:id="rId60"/>
    <p:sldId id="699" r:id="rId61"/>
    <p:sldId id="700" r:id="rId62"/>
    <p:sldId id="701" r:id="rId63"/>
    <p:sldId id="702" r:id="rId64"/>
    <p:sldId id="703" r:id="rId65"/>
    <p:sldId id="713" r:id="rId66"/>
    <p:sldId id="704" r:id="rId67"/>
    <p:sldId id="705" r:id="rId6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8898" autoAdjust="0"/>
  </p:normalViewPr>
  <p:slideViewPr>
    <p:cSldViewPr>
      <p:cViewPr varScale="1">
        <p:scale>
          <a:sx n="73" d="100"/>
          <a:sy n="73" d="100"/>
        </p:scale>
        <p:origin x="1434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40" y="2192760"/>
            <a:ext cx="6103606" cy="440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652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05" y="2348880"/>
            <a:ext cx="7282295" cy="32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2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1896269"/>
            <a:ext cx="8208912" cy="4845099"/>
          </a:xfrm>
        </p:spPr>
        <p:txBody>
          <a:bodyPr/>
          <a:lstStyle/>
          <a:p>
            <a:r>
              <a:rPr lang="ko-KR" altLang="en-US" dirty="0"/>
              <a:t>앱 실행 후 각 버튼을 클릭</a:t>
            </a:r>
          </a:p>
          <a:p>
            <a:r>
              <a:rPr lang="ko-KR" altLang="en-US" dirty="0"/>
              <a:t>안드로이드 스튜디오가 제공하는 도구를 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861860"/>
            <a:ext cx="2147455" cy="3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View]-[Tool Windows]-[Android Monitor] </a:t>
            </a:r>
            <a:r>
              <a:rPr lang="ko-KR" altLang="en-US" dirty="0" smtClean="0"/>
              <a:t>메뉴 </a:t>
            </a:r>
            <a:r>
              <a:rPr lang="ko-KR" altLang="en-US" dirty="0"/>
              <a:t>선택</a:t>
            </a:r>
          </a:p>
          <a:p>
            <a:r>
              <a:rPr lang="ko-KR" altLang="en-US" dirty="0" smtClean="0"/>
              <a:t>혹은 단축키 </a:t>
            </a:r>
            <a:r>
              <a:rPr lang="en-US" altLang="ko-KR" dirty="0"/>
              <a:t>Alt+6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852936"/>
            <a:ext cx="5974773" cy="31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0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smtClean="0"/>
              <a:t>Android Monitor[AS 2.3] / Logcat[AS 3.0]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4" y="2374111"/>
            <a:ext cx="6691115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 err="1"/>
              <a:t>System.out</a:t>
            </a:r>
            <a:r>
              <a:rPr lang="ko-KR" altLang="en-US" dirty="0"/>
              <a:t>과 </a:t>
            </a:r>
            <a:r>
              <a:rPr lang="en-US" altLang="ko-KR" dirty="0" err="1"/>
              <a:t>System.err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/>
              <a:t>System.out</a:t>
            </a:r>
            <a:r>
              <a:rPr lang="ko-KR" altLang="en-US" dirty="0"/>
              <a:t>과 </a:t>
            </a:r>
            <a:r>
              <a:rPr lang="en-US" altLang="ko-KR" dirty="0" err="1"/>
              <a:t>System.err</a:t>
            </a:r>
            <a:r>
              <a:rPr lang="en-US" altLang="ko-KR" dirty="0"/>
              <a:t> </a:t>
            </a:r>
            <a:r>
              <a:rPr lang="ko-KR" altLang="en-US" dirty="0"/>
              <a:t>객체로 출력하는 </a:t>
            </a:r>
            <a:r>
              <a:rPr lang="ko-KR" altLang="en-US" dirty="0" smtClean="0"/>
              <a:t>앱 작성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장의 </a:t>
            </a:r>
            <a:r>
              <a:rPr lang="en-US" altLang="ko-KR" dirty="0"/>
              <a:t>Hello </a:t>
            </a:r>
            <a:r>
              <a:rPr lang="ko-KR" altLang="en-US" dirty="0"/>
              <a:t>예제처럼 프로젝트를 생성하되 이름은 </a:t>
            </a:r>
            <a:r>
              <a:rPr lang="en-US" altLang="ko-KR" dirty="0" err="1" smtClean="0"/>
              <a:t>PrintStreamTest</a:t>
            </a:r>
            <a:endParaRPr lang="en-US" altLang="ko-KR" dirty="0" smtClean="0"/>
          </a:p>
          <a:p>
            <a:pPr lvl="1"/>
            <a:r>
              <a:rPr lang="en-US" altLang="ko-KR" dirty="0"/>
              <a:t>res/layout/activity_main.xml</a:t>
            </a:r>
            <a:r>
              <a:rPr lang="ko-KR" altLang="en-US" dirty="0"/>
              <a:t>에 버튼 두 </a:t>
            </a:r>
            <a:r>
              <a:rPr lang="ko-KR" altLang="en-US" dirty="0" smtClean="0"/>
              <a:t>개 배치</a:t>
            </a:r>
            <a:endParaRPr lang="en-US" altLang="ko-KR" dirty="0" smtClean="0"/>
          </a:p>
          <a:p>
            <a:pPr lvl="1"/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7"/>
            <a:ext cx="8810625" cy="771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322993"/>
            <a:ext cx="4527110" cy="3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7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 err="1"/>
              <a:t>System.out</a:t>
            </a:r>
            <a:r>
              <a:rPr lang="ko-KR" altLang="en-US" dirty="0"/>
              <a:t>과 </a:t>
            </a:r>
            <a:r>
              <a:rPr lang="en-US" altLang="ko-KR" dirty="0" err="1"/>
              <a:t>System.err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7"/>
            <a:ext cx="8810625" cy="771525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844824"/>
            <a:ext cx="8437760" cy="4752528"/>
          </a:xfrm>
        </p:spPr>
        <p:txBody>
          <a:bodyPr/>
          <a:lstStyle/>
          <a:p>
            <a:r>
              <a:rPr lang="ko-KR" altLang="en-US" dirty="0"/>
              <a:t>초기 화면과 버튼 클릭 시 </a:t>
            </a:r>
            <a:r>
              <a:rPr lang="en-US" altLang="ko-KR" dirty="0"/>
              <a:t>Android Monitor</a:t>
            </a:r>
            <a:r>
              <a:rPr lang="ko-KR" altLang="en-US" dirty="0"/>
              <a:t>에 출력되는 로그 메시지</a:t>
            </a:r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420888"/>
            <a:ext cx="7233611" cy="404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618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604448" cy="5400600"/>
          </a:xfrm>
        </p:spPr>
        <p:txBody>
          <a:bodyPr/>
          <a:lstStyle/>
          <a:p>
            <a:r>
              <a:rPr lang="ko-KR" altLang="en-US" dirty="0" err="1" smtClean="0"/>
              <a:t>액티비티는</a:t>
            </a:r>
            <a:r>
              <a:rPr lang="ko-KR" altLang="en-US" dirty="0" smtClean="0"/>
              <a:t> </a:t>
            </a:r>
            <a:r>
              <a:rPr lang="ko-KR" altLang="en-US" dirty="0"/>
              <a:t>생성에서 종료까지 여러 상태를 </a:t>
            </a:r>
            <a:r>
              <a:rPr lang="ko-KR" altLang="en-US" dirty="0" smtClean="0"/>
              <a:t>거침 </a:t>
            </a:r>
            <a:endParaRPr lang="en-US" altLang="ko-KR" dirty="0" smtClean="0"/>
          </a:p>
          <a:p>
            <a:r>
              <a:rPr lang="ko-KR" altLang="en-US" dirty="0" smtClean="0"/>
              <a:t>이런 </a:t>
            </a:r>
            <a:r>
              <a:rPr lang="ko-KR" altLang="en-US" dirty="0"/>
              <a:t>상태 전체를 생명주기</a:t>
            </a:r>
            <a:r>
              <a:rPr lang="en-US" altLang="ko-KR" dirty="0"/>
              <a:t>life </a:t>
            </a:r>
            <a:r>
              <a:rPr lang="en-US" altLang="ko-KR" dirty="0" smtClean="0"/>
              <a:t>cycle</a:t>
            </a:r>
            <a:r>
              <a:rPr lang="ko-KR" altLang="en-US" dirty="0" smtClean="0"/>
              <a:t>라 부름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안드로이드 </a:t>
            </a:r>
            <a:r>
              <a:rPr lang="ko-KR" altLang="en-US" dirty="0"/>
              <a:t>시스템은 </a:t>
            </a:r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ko-KR" altLang="en-US" dirty="0"/>
              <a:t>상태를 크게 세 종류로 나누어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12976"/>
            <a:ext cx="7611341" cy="23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7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메서드</a:t>
            </a:r>
            <a:r>
              <a:rPr lang="en-US" altLang="ko-KR" dirty="0"/>
              <a:t>(callback method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ko-KR" altLang="en-US" dirty="0"/>
              <a:t>상태가 변할 때마다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클래스의 약속된 </a:t>
            </a:r>
            <a:r>
              <a:rPr lang="ko-KR" altLang="en-US" dirty="0" smtClean="0"/>
              <a:t>메서드 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41" y="2060848"/>
            <a:ext cx="5444151" cy="46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액티비티의</a:t>
            </a:r>
            <a:r>
              <a:rPr lang="ko-KR" altLang="en-US" dirty="0"/>
              <a:t> 생명주기는 크게 세 개의 루프로 </a:t>
            </a:r>
            <a:r>
              <a:rPr lang="ko-KR" altLang="en-US" dirty="0" smtClean="0"/>
              <a:t>나눔</a:t>
            </a:r>
            <a:endParaRPr lang="en-US" altLang="ko-KR" dirty="0" smtClean="0"/>
          </a:p>
          <a:p>
            <a:r>
              <a:rPr lang="ko-KR" altLang="en-US" dirty="0" smtClean="0"/>
              <a:t>응용 </a:t>
            </a:r>
            <a:r>
              <a:rPr lang="ko-KR" altLang="en-US" dirty="0"/>
              <a:t>프로그램은 안드로이드 시스템이 </a:t>
            </a:r>
            <a:r>
              <a:rPr lang="ko-KR" altLang="en-US" dirty="0" smtClean="0"/>
              <a:t>자동으로 </a:t>
            </a:r>
            <a:r>
              <a:rPr lang="ko-KR" altLang="en-US" dirty="0"/>
              <a:t>호출해주는 </a:t>
            </a:r>
            <a:r>
              <a:rPr lang="ko-KR" altLang="en-US" dirty="0" err="1"/>
              <a:t>콜백</a:t>
            </a:r>
            <a:r>
              <a:rPr lang="ko-KR" altLang="en-US" dirty="0"/>
              <a:t> 메서드를 정의함으로써 </a:t>
            </a:r>
            <a:r>
              <a:rPr lang="ko-KR" altLang="en-US" dirty="0" err="1"/>
              <a:t>생명주기에</a:t>
            </a:r>
            <a:r>
              <a:rPr lang="ko-KR" altLang="en-US" dirty="0"/>
              <a:t> 따라 적절한 </a:t>
            </a:r>
            <a:r>
              <a:rPr lang="ko-KR" altLang="en-US" dirty="0" smtClean="0"/>
              <a:t>작업 가능</a:t>
            </a:r>
            <a:endParaRPr lang="ko-KR" altLang="en-US" dirty="0"/>
          </a:p>
          <a:p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에서 각종 초기화 코드를 수행하고 </a:t>
            </a:r>
            <a:r>
              <a:rPr lang="en-US" altLang="ko-KR" dirty="0" err="1"/>
              <a:t>onDestroy</a:t>
            </a:r>
            <a:r>
              <a:rPr lang="en-US" altLang="ko-KR" dirty="0"/>
              <a:t>( )</a:t>
            </a:r>
            <a:r>
              <a:rPr lang="ko-KR" altLang="en-US" dirty="0"/>
              <a:t>에서 각종 정리 코드를 </a:t>
            </a:r>
            <a:r>
              <a:rPr lang="ko-KR" altLang="en-US" dirty="0" smtClean="0"/>
              <a:t>수행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96" y="3645024"/>
            <a:ext cx="4913948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5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04. </a:t>
            </a:r>
            <a:r>
              <a:rPr lang="ko-KR" altLang="en-US" sz="2800" dirty="0" err="1"/>
              <a:t>액티비티</a:t>
            </a:r>
            <a:r>
              <a:rPr lang="en-US" altLang="ko-KR" sz="2800" dirty="0"/>
              <a:t>( I )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en-US" altLang="ko-KR" dirty="0" err="1" smtClean="0"/>
              <a:t>MainActivity</a:t>
            </a:r>
            <a:r>
              <a:rPr lang="en-US" altLang="ko-KR" dirty="0" smtClean="0"/>
              <a:t> </a:t>
            </a:r>
            <a:r>
              <a:rPr lang="ko-KR" altLang="en-US" dirty="0"/>
              <a:t>클래스에 다음 코드를 작성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57" y="2226526"/>
            <a:ext cx="5524643" cy="44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09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1704628"/>
            <a:ext cx="8208912" cy="489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mtClean="0"/>
              <a:t>MainActivity </a:t>
            </a:r>
            <a:r>
              <a:rPr kumimoji="0" lang="ko-KR" altLang="en-US" smtClean="0"/>
              <a:t>클래스에 다음 코드를 작성</a:t>
            </a:r>
            <a:endParaRPr kumimoji="0"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239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91638" y="2636912"/>
            <a:ext cx="5984618" cy="3723409"/>
            <a:chOff x="985837" y="1981200"/>
            <a:chExt cx="7241388" cy="45053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837" y="1981200"/>
              <a:ext cx="7172325" cy="28956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225" y="4876800"/>
              <a:ext cx="723900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47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2390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ko-KR" altLang="en-US" dirty="0" smtClean="0"/>
              <a:t>앱을 설치한 후 테스트한 결과</a:t>
            </a:r>
            <a:endParaRPr lang="ko-KR" altLang="en-US" dirty="0"/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27584" y="2202694"/>
            <a:ext cx="5439484" cy="38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443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2390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4628"/>
            <a:ext cx="8208912" cy="4892724"/>
          </a:xfrm>
        </p:spPr>
        <p:txBody>
          <a:bodyPr/>
          <a:lstStyle/>
          <a:p>
            <a:r>
              <a:rPr lang="ko-KR" altLang="en-US" dirty="0" smtClean="0"/>
              <a:t>앱을 설치한 후 테스트한 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8880"/>
            <a:ext cx="5470971" cy="26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26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시스템이 </a:t>
            </a:r>
            <a:r>
              <a:rPr lang="ko-KR" altLang="en-US" dirty="0" err="1"/>
              <a:t>액티비티를</a:t>
            </a:r>
            <a:r>
              <a:rPr lang="ko-KR" altLang="en-US" dirty="0"/>
              <a:t> 자동으로 </a:t>
            </a:r>
            <a:r>
              <a:rPr lang="ko-KR" altLang="en-US" dirty="0" err="1"/>
              <a:t>재생성하는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대표적인 </a:t>
            </a:r>
            <a:r>
              <a:rPr lang="ko-KR" altLang="en-US" dirty="0"/>
              <a:t>상황</a:t>
            </a:r>
          </a:p>
          <a:p>
            <a:pPr lvl="1"/>
            <a:r>
              <a:rPr lang="ko-KR" altLang="en-US" dirty="0" smtClean="0"/>
              <a:t>기기를 </a:t>
            </a:r>
            <a:r>
              <a:rPr lang="ko-KR" altLang="en-US" dirty="0"/>
              <a:t>회전하여 화면 방향을 전환할 때</a:t>
            </a:r>
          </a:p>
          <a:p>
            <a:pPr lvl="1"/>
            <a:r>
              <a:rPr lang="ko-KR" altLang="en-US" dirty="0" smtClean="0"/>
              <a:t>시스템의 </a:t>
            </a:r>
            <a:r>
              <a:rPr lang="ko-KR" altLang="en-US" dirty="0"/>
              <a:t>언어를 변경할 때</a:t>
            </a:r>
          </a:p>
          <a:p>
            <a:pPr lvl="1"/>
            <a:r>
              <a:rPr lang="ko-KR" altLang="en-US" dirty="0" smtClean="0"/>
              <a:t>시스템의 </a:t>
            </a:r>
            <a:r>
              <a:rPr lang="ko-KR" altLang="en-US" dirty="0"/>
              <a:t>글꼴 크기를 변경할 때</a:t>
            </a:r>
          </a:p>
          <a:p>
            <a:pPr lvl="1"/>
            <a:r>
              <a:rPr lang="ko-KR" altLang="en-US" dirty="0" smtClean="0"/>
              <a:t>시스템의 </a:t>
            </a:r>
            <a:r>
              <a:rPr lang="ko-KR" altLang="en-US" dirty="0"/>
              <a:t>디스플레이 크기를 변경할 때</a:t>
            </a:r>
            <a:r>
              <a:rPr lang="en-US" altLang="ko-KR" dirty="0"/>
              <a:t>(</a:t>
            </a:r>
            <a:r>
              <a:rPr lang="ko-KR" altLang="en-US" dirty="0"/>
              <a:t>안드로이드 </a:t>
            </a:r>
            <a:r>
              <a:rPr lang="en-US" altLang="ko-KR" dirty="0"/>
              <a:t>7.0 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디바이스의 출력을 </a:t>
            </a:r>
            <a:r>
              <a:rPr lang="en-US" altLang="ko-KR" dirty="0"/>
              <a:t>TV</a:t>
            </a:r>
            <a:r>
              <a:rPr lang="ko-KR" altLang="en-US" dirty="0"/>
              <a:t>와 같은 외부 디스플레이로 내보낼 때</a:t>
            </a:r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디바이스를 도킹 장치에 연결하거나 제거할 때</a:t>
            </a:r>
          </a:p>
          <a:p>
            <a:pPr lvl="1"/>
            <a:r>
              <a:rPr lang="ko-KR" altLang="en-US" dirty="0" smtClean="0"/>
              <a:t>외장 </a:t>
            </a:r>
            <a:r>
              <a:rPr lang="ko-KR" altLang="en-US" dirty="0"/>
              <a:t>키보드를 연결할 때</a:t>
            </a:r>
          </a:p>
          <a:p>
            <a:pPr lvl="1"/>
            <a:r>
              <a:rPr lang="ko-KR" altLang="en-US" dirty="0" smtClean="0"/>
              <a:t>슬라이딩 </a:t>
            </a:r>
            <a:r>
              <a:rPr lang="ko-KR" altLang="en-US" dirty="0"/>
              <a:t>자판이 내장된 안드로이드 디바이스에서 자판을 꺼내거나 집어넣을 때</a:t>
            </a:r>
          </a:p>
          <a:p>
            <a:pPr lvl="1"/>
            <a:r>
              <a:rPr lang="ko-KR" altLang="en-US" dirty="0" smtClean="0"/>
              <a:t>기기가 </a:t>
            </a:r>
            <a:r>
              <a:rPr lang="ko-KR" altLang="en-US" dirty="0"/>
              <a:t>켜진 상태에서 </a:t>
            </a:r>
            <a:r>
              <a:rPr lang="en-US" altLang="ko-KR" dirty="0"/>
              <a:t>SIM </a:t>
            </a:r>
            <a:r>
              <a:rPr lang="ko-KR" altLang="en-US" dirty="0"/>
              <a:t>카드를 교체하여 통신사를 변경할 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801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662594"/>
            <a:ext cx="8208912" cy="493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smtClean="0"/>
              <a:t>res/layout/activity_main.xml</a:t>
            </a:r>
            <a:r>
              <a:rPr kumimoji="0" lang="ko-KR" altLang="en-US" dirty="0"/>
              <a:t>에 </a:t>
            </a:r>
            <a:r>
              <a:rPr kumimoji="0" lang="en-US" altLang="ko-KR" dirty="0" err="1"/>
              <a:t>EditText</a:t>
            </a:r>
            <a:r>
              <a:rPr kumimoji="0" lang="ko-KR" altLang="en-US" dirty="0"/>
              <a:t>와 </a:t>
            </a:r>
            <a:r>
              <a:rPr kumimoji="0" lang="en-US" altLang="ko-KR" dirty="0" err="1" smtClean="0"/>
              <a:t>RadioButton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배치</a:t>
            </a:r>
            <a:endParaRPr kumimoji="0"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39750" y="980728"/>
            <a:ext cx="8208963" cy="681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8" y="2204864"/>
            <a:ext cx="6520295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662594"/>
            <a:ext cx="8208912" cy="493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smtClean="0"/>
              <a:t>res/layout/activity_main.xml</a:t>
            </a:r>
            <a:r>
              <a:rPr kumimoji="0" lang="ko-KR" altLang="en-US" dirty="0"/>
              <a:t>에 </a:t>
            </a:r>
            <a:r>
              <a:rPr kumimoji="0" lang="en-US" altLang="ko-KR" dirty="0" err="1"/>
              <a:t>EditText</a:t>
            </a:r>
            <a:r>
              <a:rPr kumimoji="0" lang="ko-KR" altLang="en-US" dirty="0"/>
              <a:t>와 </a:t>
            </a:r>
            <a:r>
              <a:rPr kumimoji="0" lang="en-US" altLang="ko-KR" dirty="0" err="1" smtClean="0"/>
              <a:t>RadioButton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배치</a:t>
            </a:r>
            <a:endParaRPr kumimoji="0"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39750" y="980728"/>
            <a:ext cx="8208963" cy="6818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8880"/>
            <a:ext cx="7239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9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662594"/>
            <a:ext cx="8208912" cy="493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실행 화면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39750" y="980728"/>
            <a:ext cx="8208963" cy="6818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321742"/>
            <a:ext cx="3922568" cy="3437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78" y="3386741"/>
            <a:ext cx="3628159" cy="27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71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저장과 복원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시스템은 </a:t>
            </a:r>
            <a:r>
              <a:rPr lang="ko-KR" altLang="en-US" dirty="0" err="1"/>
              <a:t>액티비티가</a:t>
            </a:r>
            <a:r>
              <a:rPr lang="ko-KR" altLang="en-US" dirty="0"/>
              <a:t> </a:t>
            </a:r>
            <a:r>
              <a:rPr lang="ko-KR" altLang="en-US" dirty="0" err="1"/>
              <a:t>재생성되는</a:t>
            </a:r>
            <a:r>
              <a:rPr lang="ko-KR" altLang="en-US" dirty="0"/>
              <a:t> </a:t>
            </a:r>
            <a:r>
              <a:rPr lang="ko-KR" altLang="en-US" dirty="0" smtClean="0"/>
              <a:t>상황에서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상태를 </a:t>
            </a:r>
            <a:r>
              <a:rPr lang="ko-KR" altLang="en-US" dirty="0"/>
              <a:t>저장하고 복원할 수 있도록 다음과 같은 코드 </a:t>
            </a:r>
            <a:r>
              <a:rPr lang="ko-KR" altLang="en-US" dirty="0" smtClean="0"/>
              <a:t>구조 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26125"/>
            <a:ext cx="6171570" cy="42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9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Bundle </a:t>
            </a:r>
            <a:r>
              <a:rPr lang="ko-KR" altLang="en-US" dirty="0"/>
              <a:t>클래스는 자바 언어의 기본형과 배열을 모두 지원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5221888" cy="50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01 </a:t>
            </a:r>
            <a:r>
              <a:rPr lang="ko-KR" altLang="en-US" b="1" dirty="0">
                <a:latin typeface="맑은 고딕" panose="020B0503020000020004" pitchFamily="50" charset="-127"/>
              </a:rPr>
              <a:t>이벤트 로깅과 </a:t>
            </a:r>
            <a:r>
              <a:rPr lang="en-US" altLang="ko-KR" b="1" dirty="0">
                <a:latin typeface="맑은 고딕" panose="020B0503020000020004" pitchFamily="50" charset="-127"/>
              </a:rPr>
              <a:t>logcat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 err="1">
                <a:latin typeface="맑은 고딕" panose="020B0503020000020004" pitchFamily="50" charset="-127"/>
              </a:rPr>
              <a:t>액티비티</a:t>
            </a:r>
            <a:r>
              <a:rPr lang="ko-KR" altLang="en-US" b="1" dirty="0">
                <a:latin typeface="맑은 고딕" panose="020B0503020000020004" pitchFamily="50" charset="-127"/>
              </a:rPr>
              <a:t> 생명주기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03 </a:t>
            </a:r>
            <a:r>
              <a:rPr lang="ko-KR" altLang="en-US" b="1" dirty="0" err="1">
                <a:latin typeface="맑은 고딕" panose="020B0503020000020004" pitchFamily="50" charset="-127"/>
              </a:rPr>
              <a:t>액티비티</a:t>
            </a:r>
            <a:r>
              <a:rPr lang="ko-KR" altLang="en-US" b="1" dirty="0">
                <a:latin typeface="맑은 고딕" panose="020B0503020000020004" pitchFamily="50" charset="-127"/>
              </a:rPr>
              <a:t> 상태 유지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04 </a:t>
            </a:r>
            <a:r>
              <a:rPr lang="ko-KR" altLang="en-US" b="1" dirty="0">
                <a:latin typeface="맑은 고딕" panose="020B0503020000020004" pitchFamily="50" charset="-127"/>
              </a:rPr>
              <a:t>대체 리소스 정의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onSaveInstanceState</a:t>
            </a:r>
            <a:r>
              <a:rPr lang="en-US" altLang="ko-KR" dirty="0"/>
              <a:t> 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조합하여 </a:t>
            </a:r>
            <a:r>
              <a:rPr lang="ko-KR" altLang="en-US" dirty="0" err="1" smtClean="0"/>
              <a:t>액티비티의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상태 유지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장의 </a:t>
            </a:r>
            <a:r>
              <a:rPr lang="en-US" altLang="ko-KR" dirty="0"/>
              <a:t>Hello </a:t>
            </a:r>
            <a:r>
              <a:rPr lang="ko-KR" altLang="en-US" dirty="0"/>
              <a:t>예제처럼 프로젝트를 생성하되 이름은 </a:t>
            </a:r>
            <a:r>
              <a:rPr lang="en-US" altLang="ko-KR" dirty="0" err="1" smtClean="0"/>
              <a:t>SaveState</a:t>
            </a:r>
            <a:endParaRPr lang="en-US" altLang="ko-KR" dirty="0" smtClean="0"/>
          </a:p>
          <a:p>
            <a:pPr lvl="1"/>
            <a:r>
              <a:rPr lang="en-US" altLang="ko-KR" dirty="0"/>
              <a:t>res/layout/activity_main.xml</a:t>
            </a:r>
            <a:r>
              <a:rPr lang="ko-KR" altLang="en-US" dirty="0"/>
              <a:t>에 버튼과 </a:t>
            </a:r>
            <a:r>
              <a:rPr lang="ko-KR" altLang="en-US" dirty="0" err="1"/>
              <a:t>텍스트뷰를</a:t>
            </a:r>
            <a:r>
              <a:rPr lang="ko-KR" altLang="en-US" dirty="0"/>
              <a:t>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693049"/>
            <a:ext cx="6111458" cy="41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2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980506"/>
            <a:ext cx="8208912" cy="4616845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57669" y="2453680"/>
            <a:ext cx="7628659" cy="3670496"/>
            <a:chOff x="644810" y="759606"/>
            <a:chExt cx="8391525" cy="40375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200" y="759606"/>
              <a:ext cx="8124825" cy="15049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49741"/>
            <a:stretch/>
          </p:blipFill>
          <p:spPr>
            <a:xfrm>
              <a:off x="644810" y="2111537"/>
              <a:ext cx="8391525" cy="2685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882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980506"/>
            <a:ext cx="8208912" cy="4616845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21027" y="2718796"/>
            <a:ext cx="7645961" cy="3950564"/>
            <a:chOff x="733443" y="2421094"/>
            <a:chExt cx="8410557" cy="43456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443" y="5033164"/>
              <a:ext cx="8143875" cy="17335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t="51117"/>
            <a:stretch/>
          </p:blipFill>
          <p:spPr>
            <a:xfrm>
              <a:off x="752475" y="2421094"/>
              <a:ext cx="8391525" cy="2612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85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상태 유지 ▶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재생성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980506"/>
            <a:ext cx="8208912" cy="4616845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34435"/>
            <a:ext cx="3967439" cy="3447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1515"/>
          <a:stretch/>
        </p:blipFill>
        <p:spPr>
          <a:xfrm>
            <a:off x="4995215" y="2582990"/>
            <a:ext cx="2655912" cy="21208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8638"/>
          <a:stretch/>
        </p:blipFill>
        <p:spPr>
          <a:xfrm>
            <a:off x="4860032" y="4483997"/>
            <a:ext cx="2813507" cy="21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리소스 </a:t>
            </a:r>
            <a:r>
              <a:rPr lang="ko-KR" altLang="en-US" dirty="0" smtClean="0"/>
              <a:t>중 </a:t>
            </a:r>
            <a:r>
              <a:rPr lang="en-US" altLang="ko-KR" dirty="0"/>
              <a:t>res </a:t>
            </a:r>
            <a:r>
              <a:rPr lang="ko-KR" altLang="en-US" dirty="0"/>
              <a:t>폴더에 있는 것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3608" y="1808136"/>
            <a:ext cx="5666484" cy="4810954"/>
            <a:chOff x="755576" y="1602393"/>
            <a:chExt cx="6856445" cy="58212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602393"/>
              <a:ext cx="6856425" cy="45893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98" y="6093296"/>
              <a:ext cx="6801323" cy="1330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92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비트맵 </a:t>
            </a:r>
            <a:r>
              <a:rPr lang="ko-KR" altLang="en-US" dirty="0" err="1" smtClean="0"/>
              <a:t>드로어블</a:t>
            </a:r>
            <a:r>
              <a:rPr lang="en-US" altLang="ko-KR" dirty="0"/>
              <a:t>(bitmap </a:t>
            </a:r>
            <a:r>
              <a:rPr lang="en-US" altLang="ko-KR" dirty="0" err="1"/>
              <a:t>drawable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그래픽 파일을 나타내는 </a:t>
            </a:r>
            <a:r>
              <a:rPr lang="ko-KR" altLang="en-US" dirty="0" smtClean="0"/>
              <a:t>리소스</a:t>
            </a:r>
            <a:endParaRPr lang="en-US" altLang="ko-KR" dirty="0" smtClean="0"/>
          </a:p>
          <a:p>
            <a:pPr lvl="1"/>
            <a:r>
              <a:rPr lang="ko-KR" altLang="en-US" dirty="0"/>
              <a:t>지원되는 </a:t>
            </a:r>
            <a:r>
              <a:rPr lang="ko-KR" altLang="en-US" dirty="0" err="1"/>
              <a:t>확장자로는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 smtClean="0"/>
              <a:t>) .</a:t>
            </a:r>
            <a:r>
              <a:rPr lang="en-US" altLang="ko-KR" dirty="0"/>
              <a:t>jpg (</a:t>
            </a:r>
            <a:r>
              <a:rPr lang="ko-KR" altLang="en-US" dirty="0"/>
              <a:t>가능</a:t>
            </a:r>
            <a:r>
              <a:rPr lang="en-US" altLang="ko-KR" dirty="0"/>
              <a:t>) .gif (</a:t>
            </a:r>
            <a:r>
              <a:rPr lang="ko-KR" altLang="en-US" dirty="0" err="1"/>
              <a:t>비권장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비트맵 </a:t>
            </a:r>
            <a:r>
              <a:rPr lang="ko-KR" altLang="en-US" dirty="0" err="1"/>
              <a:t>드로어블은</a:t>
            </a:r>
            <a:r>
              <a:rPr lang="ko-KR" altLang="en-US" dirty="0"/>
              <a:t> 자바 </a:t>
            </a:r>
            <a:r>
              <a:rPr lang="ko-KR" altLang="en-US" dirty="0" smtClean="0"/>
              <a:t>코드에서 </a:t>
            </a:r>
            <a:r>
              <a:rPr lang="en-US" altLang="ko-KR" dirty="0" err="1" smtClean="0"/>
              <a:t>BitmapDrawable</a:t>
            </a:r>
            <a:r>
              <a:rPr lang="en-US" altLang="ko-KR" dirty="0" smtClean="0"/>
              <a:t> </a:t>
            </a:r>
            <a:r>
              <a:rPr lang="ko-KR" altLang="en-US" dirty="0"/>
              <a:t>객체로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res/</a:t>
            </a:r>
            <a:r>
              <a:rPr lang="en-US" altLang="ko-KR" dirty="0" err="1"/>
              <a:t>drawable</a:t>
            </a:r>
            <a:r>
              <a:rPr lang="en-US" altLang="ko-KR" dirty="0"/>
              <a:t>/test.png </a:t>
            </a:r>
            <a:r>
              <a:rPr lang="ko-KR" altLang="en-US" dirty="0"/>
              <a:t>파일을 레이아웃에서 사용하는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res/</a:t>
            </a:r>
            <a:r>
              <a:rPr lang="en-US" altLang="ko-KR" dirty="0" err="1"/>
              <a:t>drawable</a:t>
            </a:r>
            <a:r>
              <a:rPr lang="en-US" altLang="ko-KR" dirty="0"/>
              <a:t>/test.png </a:t>
            </a:r>
            <a:r>
              <a:rPr lang="ko-KR" altLang="en-US" dirty="0"/>
              <a:t>파일을 자바 코드에서 사용하는 예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68188"/>
            <a:ext cx="6950888" cy="1472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7" y="4859983"/>
            <a:ext cx="6856425" cy="18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나인</a:t>
            </a:r>
            <a:r>
              <a:rPr lang="en-US" altLang="ko-KR" dirty="0"/>
              <a:t>-</a:t>
            </a:r>
            <a:r>
              <a:rPr lang="ko-KR" altLang="en-US" dirty="0"/>
              <a:t>패치 </a:t>
            </a:r>
            <a:r>
              <a:rPr lang="ko-KR" altLang="en-US" dirty="0" err="1" smtClean="0"/>
              <a:t>드로어블</a:t>
            </a:r>
            <a:r>
              <a:rPr lang="en-US" altLang="ko-KR" dirty="0" smtClean="0"/>
              <a:t>(9-patch 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영역만 늘어나거나 줄어드는 그래픽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/>
              <a:t>뷰의 배경 그림으로 사용하기에 </a:t>
            </a:r>
            <a:r>
              <a:rPr lang="ko-KR" altLang="en-US" dirty="0" smtClean="0"/>
              <a:t>적합</a:t>
            </a:r>
            <a:endParaRPr lang="en-US" altLang="ko-KR" dirty="0"/>
          </a:p>
          <a:p>
            <a:pPr lvl="1"/>
            <a:r>
              <a:rPr lang="ko-KR" altLang="en-US" dirty="0"/>
              <a:t>나인</a:t>
            </a:r>
            <a:r>
              <a:rPr lang="en-US" altLang="ko-KR" dirty="0"/>
              <a:t>-</a:t>
            </a:r>
            <a:r>
              <a:rPr lang="ko-KR" altLang="en-US" dirty="0"/>
              <a:t>패치는 </a:t>
            </a:r>
            <a:r>
              <a:rPr lang="ko-KR" altLang="en-US" dirty="0" smtClean="0"/>
              <a:t>일반 </a:t>
            </a:r>
            <a:r>
              <a:rPr lang="en-US" altLang="ko-KR" dirty="0"/>
              <a:t>PNG </a:t>
            </a:r>
            <a:r>
              <a:rPr lang="ko-KR" altLang="en-US" dirty="0"/>
              <a:t>이미지의 외곽에 </a:t>
            </a:r>
            <a:r>
              <a:rPr lang="en-US" altLang="ko-KR" dirty="0"/>
              <a:t>1</a:t>
            </a:r>
            <a:r>
              <a:rPr lang="ko-KR" altLang="en-US" dirty="0"/>
              <a:t>픽셀 두께의 테두리를 </a:t>
            </a:r>
            <a:r>
              <a:rPr lang="ko-KR" altLang="en-US" dirty="0" smtClean="0"/>
              <a:t>추가한 것</a:t>
            </a:r>
            <a:endParaRPr lang="en-US" altLang="ko-KR" dirty="0" smtClean="0"/>
          </a:p>
          <a:p>
            <a:pPr lvl="1"/>
            <a:r>
              <a:rPr lang="ko-KR" altLang="en-US" dirty="0"/>
              <a:t>안드로이드 스튜디오에 내장된 기능을 사용하면 일반 </a:t>
            </a:r>
            <a:r>
              <a:rPr lang="en-US" altLang="ko-KR" dirty="0"/>
              <a:t>PNG </a:t>
            </a:r>
            <a:r>
              <a:rPr lang="ko-KR" altLang="en-US" dirty="0"/>
              <a:t>파일을 읽어서 나인</a:t>
            </a:r>
            <a:r>
              <a:rPr lang="en-US" altLang="ko-KR" dirty="0"/>
              <a:t>-</a:t>
            </a:r>
            <a:r>
              <a:rPr lang="ko-KR" altLang="en-US" dirty="0"/>
              <a:t>패치를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65" y="3866342"/>
            <a:ext cx="3636818" cy="20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6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왼쪽과 </a:t>
            </a:r>
            <a:r>
              <a:rPr lang="ko-KR" altLang="en-US" dirty="0"/>
              <a:t>위쪽의 검은 </a:t>
            </a:r>
            <a:r>
              <a:rPr lang="ko-KR" altLang="en-US" dirty="0" smtClean="0"/>
              <a:t>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나인</a:t>
            </a:r>
            <a:r>
              <a:rPr lang="en-US" altLang="ko-KR" dirty="0"/>
              <a:t>-</a:t>
            </a:r>
            <a:r>
              <a:rPr lang="ko-KR" altLang="en-US" dirty="0"/>
              <a:t>패치의 크기를 변경할 때 늘어나거나 줄어들 세로와 가로 영역을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오른쪽과 아래쪽의 검은 </a:t>
            </a:r>
            <a:r>
              <a:rPr lang="ko-KR" altLang="en-US" dirty="0" smtClean="0"/>
              <a:t>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나인</a:t>
            </a:r>
            <a:r>
              <a:rPr lang="en-US" altLang="ko-KR" dirty="0"/>
              <a:t>-</a:t>
            </a:r>
            <a:r>
              <a:rPr lang="ko-KR" altLang="en-US" dirty="0"/>
              <a:t>패치를 뷰의 배경으로 사용할 때 뷰의 내용이 표시될 세로와 </a:t>
            </a:r>
            <a:r>
              <a:rPr lang="ko-KR" altLang="en-US" dirty="0" smtClean="0"/>
              <a:t>가로 영역 지정</a:t>
            </a:r>
            <a:endParaRPr lang="en-US" altLang="ko-KR" dirty="0" smtClean="0"/>
          </a:p>
          <a:p>
            <a:r>
              <a:rPr lang="ko-KR" altLang="en-US" dirty="0" smtClean="0"/>
              <a:t>오른쪽과 </a:t>
            </a:r>
            <a:r>
              <a:rPr lang="ko-KR" altLang="en-US" dirty="0"/>
              <a:t>아래쪽의 검은 선이 </a:t>
            </a:r>
            <a:r>
              <a:rPr lang="ko-KR" altLang="en-US" dirty="0" smtClean="0"/>
              <a:t>없을 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왼쪽과 </a:t>
            </a:r>
            <a:r>
              <a:rPr lang="ko-KR" altLang="en-US" dirty="0"/>
              <a:t>위쪽의 검은 선이 </a:t>
            </a:r>
            <a:r>
              <a:rPr lang="ko-KR" altLang="en-US" dirty="0" smtClean="0"/>
              <a:t>역할을 </a:t>
            </a:r>
            <a:r>
              <a:rPr lang="ko-KR" altLang="en-US" dirty="0" smtClean="0"/>
              <a:t>대신함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4156364" cy="21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나인</a:t>
            </a:r>
            <a:r>
              <a:rPr lang="en-US" altLang="ko-KR" dirty="0"/>
              <a:t>-</a:t>
            </a:r>
            <a:r>
              <a:rPr lang="ko-KR" altLang="en-US" dirty="0"/>
              <a:t>패치를 직접 정의하고 </a:t>
            </a:r>
            <a:r>
              <a:rPr lang="ko-KR" altLang="en-US" dirty="0" err="1"/>
              <a:t>텍스트뷰의</a:t>
            </a:r>
            <a:r>
              <a:rPr lang="ko-KR" altLang="en-US" dirty="0"/>
              <a:t> 배경으로 사용하는 </a:t>
            </a:r>
            <a:r>
              <a:rPr lang="ko-KR" altLang="en-US" dirty="0" smtClean="0"/>
              <a:t>앱 작성</a:t>
            </a:r>
            <a:endParaRPr lang="en-US" altLang="ko-KR" dirty="0" smtClean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99592" y="2702534"/>
            <a:ext cx="6047051" cy="344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258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나인</a:t>
            </a:r>
            <a:r>
              <a:rPr lang="en-US" altLang="ko-KR" dirty="0"/>
              <a:t>-</a:t>
            </a:r>
            <a:r>
              <a:rPr lang="ko-KR" altLang="en-US" dirty="0"/>
              <a:t>패치를 직접 정의하고 </a:t>
            </a:r>
            <a:r>
              <a:rPr lang="ko-KR" altLang="en-US" dirty="0" err="1"/>
              <a:t>텍스트뷰의</a:t>
            </a:r>
            <a:r>
              <a:rPr lang="ko-KR" altLang="en-US" dirty="0"/>
              <a:t> 배경으로 사용하는 </a:t>
            </a:r>
            <a:r>
              <a:rPr lang="ko-KR" altLang="en-US" dirty="0" smtClean="0"/>
              <a:t>앱 작성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17" y="2348880"/>
            <a:ext cx="4250826" cy="40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7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altLang="ko-KR" sz="1600" b="1" dirty="0"/>
              <a:t>Log </a:t>
            </a:r>
            <a:r>
              <a:rPr lang="ko-KR" altLang="en-US" sz="1600" b="1" dirty="0"/>
              <a:t>클래스와 </a:t>
            </a:r>
            <a:r>
              <a:rPr lang="en-US" altLang="ko-KR" sz="1600" b="1" dirty="0"/>
              <a:t>logcat </a:t>
            </a:r>
            <a:r>
              <a:rPr lang="ko-KR" altLang="en-US" sz="1600" b="1" dirty="0"/>
              <a:t>사용법을 익힌다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/>
              <a:t>액티비티</a:t>
            </a:r>
            <a:r>
              <a:rPr lang="ko-KR" altLang="en-US" sz="1600" b="1" dirty="0"/>
              <a:t> 생명주기 개념을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/>
              <a:t>액티비티</a:t>
            </a:r>
            <a:r>
              <a:rPr lang="ko-KR" altLang="en-US" sz="1600" b="1" dirty="0"/>
              <a:t> 상태를 저장하고 복원할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/>
              <a:t>기본 리소스와 대체 리소스를 활용한다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 txBox="1">
            <a:spLocks/>
          </p:cNvSpPr>
          <p:nvPr/>
        </p:nvSpPr>
        <p:spPr bwMode="auto">
          <a:xfrm>
            <a:off x="539552" y="1723678"/>
            <a:ext cx="8208912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초기 화면</a:t>
            </a:r>
            <a:endParaRPr kumimoji="0"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7" y="2274518"/>
            <a:ext cx="5832363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5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6526"/>
            <a:ext cx="5903925" cy="4250826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왼쪽 빈 공간에 마우스를 </a:t>
            </a:r>
            <a:r>
              <a:rPr lang="ko-KR" altLang="en-US" dirty="0" smtClean="0"/>
              <a:t>가져다 대면 </a:t>
            </a:r>
            <a:r>
              <a:rPr lang="ko-KR" altLang="en-US" dirty="0"/>
              <a:t>커서 </a:t>
            </a:r>
            <a:r>
              <a:rPr lang="ko-KR" altLang="en-US" dirty="0" smtClean="0"/>
              <a:t>모양 바뀜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624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마우스 </a:t>
            </a:r>
            <a:r>
              <a:rPr lang="ko-KR" altLang="en-US" dirty="0"/>
              <a:t>왼쪽 버튼을 클릭한 상태에서 </a:t>
            </a:r>
            <a:r>
              <a:rPr lang="ko-KR" altLang="en-US" dirty="0" smtClean="0"/>
              <a:t>움직여 테두리 그리기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93610"/>
            <a:ext cx="6032739" cy="418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2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왼쪽과 위쪽에 테두리를 그린 </a:t>
            </a:r>
            <a:r>
              <a:rPr lang="ko-KR" altLang="en-US" dirty="0" smtClean="0"/>
              <a:t>상태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14293"/>
            <a:ext cx="5803738" cy="4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32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84012"/>
            <a:ext cx="7139814" cy="40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4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실행 화</a:t>
            </a:r>
            <a:r>
              <a:rPr lang="ko-KR" altLang="en-US" dirty="0" smtClean="0"/>
              <a:t>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6327"/>
            <a:ext cx="2495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6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424936" cy="5400600"/>
          </a:xfrm>
        </p:spPr>
        <p:txBody>
          <a:bodyPr/>
          <a:lstStyle/>
          <a:p>
            <a:r>
              <a:rPr lang="ko-KR" altLang="en-US" dirty="0"/>
              <a:t>문자열 리소스는 </a:t>
            </a:r>
            <a:r>
              <a:rPr lang="en-US" altLang="ko-KR" dirty="0"/>
              <a:t>res/values/</a:t>
            </a:r>
            <a:r>
              <a:rPr lang="ko-KR" altLang="en-US" dirty="0"/>
              <a:t>파일명</a:t>
            </a:r>
            <a:r>
              <a:rPr lang="en-US" altLang="ko-KR" dirty="0"/>
              <a:t>.xml </a:t>
            </a:r>
            <a:r>
              <a:rPr lang="ko-KR" altLang="en-US" dirty="0"/>
              <a:t>파일에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문자열 리소스를 </a:t>
            </a:r>
            <a:r>
              <a:rPr lang="en-US" altLang="ko-KR" dirty="0"/>
              <a:t>res/values/strings.xml </a:t>
            </a:r>
            <a:r>
              <a:rPr lang="ko-KR" altLang="en-US" dirty="0"/>
              <a:t>파일에 정의한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문자열 리소스를 </a:t>
            </a:r>
            <a:r>
              <a:rPr lang="en-US" altLang="ko-KR" dirty="0"/>
              <a:t>XML</a:t>
            </a:r>
            <a:r>
              <a:rPr lang="ko-KR" altLang="en-US" dirty="0"/>
              <a:t>에서 참조할 때는 </a:t>
            </a:r>
            <a:r>
              <a:rPr lang="en-US" altLang="ko-KR" dirty="0"/>
              <a:t>@string/</a:t>
            </a:r>
            <a:r>
              <a:rPr lang="ko-KR" altLang="en-US" dirty="0" err="1"/>
              <a:t>리소스명</a:t>
            </a:r>
            <a:r>
              <a:rPr lang="ko-KR" altLang="en-US" dirty="0"/>
              <a:t> </a:t>
            </a:r>
            <a:r>
              <a:rPr lang="ko-KR" altLang="en-US" dirty="0" smtClean="0"/>
              <a:t>형식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67434"/>
            <a:ext cx="7336612" cy="22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 리소스를 </a:t>
            </a:r>
            <a:r>
              <a:rPr lang="ko-KR" altLang="en-US" dirty="0" smtClean="0"/>
              <a:t>레이아웃에서 </a:t>
            </a:r>
            <a:r>
              <a:rPr lang="ko-KR" altLang="en-US" dirty="0"/>
              <a:t>사용하는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08" y="1888635"/>
            <a:ext cx="621880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기본 리소스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smtClean="0"/>
              <a:t>리소스를 </a:t>
            </a:r>
            <a:r>
              <a:rPr lang="ko-KR" altLang="en-US" dirty="0"/>
              <a:t>자바 코드에서 </a:t>
            </a:r>
            <a:r>
              <a:rPr lang="en-US" altLang="ko-KR" dirty="0"/>
              <a:t>Toast </a:t>
            </a:r>
            <a:r>
              <a:rPr lang="ko-KR" altLang="en-US" dirty="0"/>
              <a:t>메시지로 표시하는 예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70" y="1844824"/>
            <a:ext cx="7431075" cy="22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8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안드로이드 앱은 시스템의 구성 </a:t>
            </a:r>
            <a:r>
              <a:rPr lang="ko-KR" altLang="en-US" dirty="0" smtClean="0"/>
              <a:t>변화에 </a:t>
            </a:r>
            <a:r>
              <a:rPr lang="ko-KR" altLang="en-US" dirty="0"/>
              <a:t>따라 자동으로 </a:t>
            </a:r>
            <a:r>
              <a:rPr lang="ko-KR" altLang="en-US" dirty="0" smtClean="0"/>
              <a:t>반응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화면을 회전하면 레이아웃이 </a:t>
            </a:r>
            <a:r>
              <a:rPr lang="ko-KR" altLang="en-US" dirty="0" smtClean="0"/>
              <a:t>달라짐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93761"/>
            <a:ext cx="5791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 smtClean="0"/>
              <a:t>logcat </a:t>
            </a:r>
            <a:r>
              <a:rPr lang="ko-KR" altLang="en-US" dirty="0" smtClean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smtClean="0"/>
              <a:t>로깅</a:t>
            </a:r>
            <a:r>
              <a:rPr lang="en-US" altLang="ko-KR" dirty="0" smtClean="0"/>
              <a:t>(event logging)</a:t>
            </a:r>
            <a:endParaRPr lang="en-US" altLang="ko-KR" dirty="0"/>
          </a:p>
          <a:p>
            <a:pPr lvl="1"/>
            <a:r>
              <a:rPr lang="ko-KR" altLang="en-US" dirty="0" smtClean="0"/>
              <a:t>발생하는 이벤트</a:t>
            </a:r>
            <a:r>
              <a:rPr lang="en-US" altLang="ko-KR" dirty="0" smtClean="0"/>
              <a:t>(event), </a:t>
            </a:r>
            <a:r>
              <a:rPr lang="ko-KR" altLang="en-US" dirty="0"/>
              <a:t>즉 사건을 어딘가에 기록하는 </a:t>
            </a:r>
            <a:r>
              <a:rPr lang="ko-KR" altLang="en-US" dirty="0" smtClean="0"/>
              <a:t>행위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기록해둔</a:t>
            </a:r>
            <a:r>
              <a:rPr lang="ko-KR" altLang="en-US" dirty="0" smtClean="0"/>
              <a:t> 이벤트는 </a:t>
            </a:r>
            <a:r>
              <a:rPr lang="ko-KR" altLang="en-US" dirty="0"/>
              <a:t>나중에 언제든지 살펴볼 수 있고</a:t>
            </a:r>
            <a:r>
              <a:rPr lang="en-US" altLang="ko-KR" dirty="0"/>
              <a:t>, </a:t>
            </a:r>
            <a:r>
              <a:rPr lang="ko-KR" altLang="en-US" dirty="0"/>
              <a:t>이를 통해 </a:t>
            </a:r>
            <a:r>
              <a:rPr lang="ko-KR" altLang="en-US" dirty="0" smtClean="0"/>
              <a:t>문제점 찾기 가능</a:t>
            </a:r>
            <a:endParaRPr lang="en-US" altLang="ko-KR" dirty="0" smtClean="0"/>
          </a:p>
          <a:p>
            <a:r>
              <a:rPr lang="en-US" altLang="ko-KR" dirty="0" smtClean="0"/>
              <a:t>Log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/>
              <a:t>Log </a:t>
            </a:r>
            <a:r>
              <a:rPr lang="ko-KR" altLang="en-US" dirty="0"/>
              <a:t>클래스는 안드로이드 앱의 이벤트 로깅에 가장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 </a:t>
            </a:r>
            <a:r>
              <a:rPr lang="ko-KR" altLang="en-US" dirty="0"/>
              <a:t>메시지의 중요도에 따라 여러 </a:t>
            </a:r>
            <a:r>
              <a:rPr lang="ko-KR" altLang="en-US" dirty="0" smtClean="0"/>
              <a:t>메서드를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</a:t>
            </a:r>
            <a:r>
              <a:rPr lang="ko-KR" altLang="en-US" dirty="0"/>
              <a:t>정보 출력부터 심각한 오류 처리에 이르기까지 다양하게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안드로이드 </a:t>
            </a:r>
            <a:r>
              <a:rPr lang="ko-KR" altLang="en-US" dirty="0"/>
              <a:t>시스템의 구조 관점에서 </a:t>
            </a:r>
            <a:r>
              <a:rPr lang="ko-KR" altLang="en-US" dirty="0" smtClean="0"/>
              <a:t>본 동작 원리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293096"/>
            <a:ext cx="4730296" cy="20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/>
              <a:t>안드로이드의 ‘설정’ 앱 자체도 시스템의 구성 변화에 </a:t>
            </a:r>
            <a:r>
              <a:rPr lang="ko-KR" altLang="en-US" dirty="0" smtClean="0"/>
              <a:t>자동 반응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시스템 </a:t>
            </a:r>
            <a:r>
              <a:rPr lang="ko-KR" altLang="en-US" dirty="0" smtClean="0"/>
              <a:t>언어를 </a:t>
            </a:r>
            <a:r>
              <a:rPr lang="ko-KR" altLang="en-US" dirty="0"/>
              <a:t>변경하면 표시되는 언어도 그에 따라 </a:t>
            </a:r>
            <a:r>
              <a:rPr lang="ko-KR" altLang="en-US" dirty="0" smtClean="0"/>
              <a:t>바뀜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2" y="2708920"/>
            <a:ext cx="3931227" cy="36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5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자동으로 </a:t>
            </a:r>
            <a:r>
              <a:rPr lang="ko-KR" altLang="en-US" dirty="0"/>
              <a:t>화면 구성을 </a:t>
            </a:r>
            <a:r>
              <a:rPr lang="ko-KR" altLang="en-US" dirty="0" smtClean="0"/>
              <a:t>변경하는 앱 작성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장의 </a:t>
            </a:r>
            <a:r>
              <a:rPr lang="en-US" altLang="ko-KR" dirty="0"/>
              <a:t>Hello </a:t>
            </a:r>
            <a:r>
              <a:rPr lang="ko-KR" altLang="en-US" dirty="0"/>
              <a:t>예제처럼 프로젝트를 생성하되 이름은 </a:t>
            </a:r>
            <a:r>
              <a:rPr lang="en-US" altLang="ko-KR" dirty="0" err="1" smtClean="0"/>
              <a:t>AlternativeRsrc</a:t>
            </a:r>
            <a:endParaRPr lang="en-US" altLang="ko-KR" dirty="0" smtClean="0"/>
          </a:p>
          <a:p>
            <a:pPr lvl="1"/>
            <a:r>
              <a:rPr lang="en-US" altLang="ko-KR" dirty="0" err="1"/>
              <a:t>testpic</a:t>
            </a:r>
            <a:r>
              <a:rPr lang="ko-KR" altLang="en-US" dirty="0"/>
              <a:t>이라는 이름의 그림 파일</a:t>
            </a:r>
            <a:r>
              <a:rPr lang="en-US" altLang="ko-KR" dirty="0"/>
              <a:t>(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.jpg 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윈도우즈</a:t>
            </a:r>
            <a:r>
              <a:rPr lang="ko-KR" altLang="en-US" dirty="0" smtClean="0"/>
              <a:t> 탐색기에서 </a:t>
            </a:r>
            <a:r>
              <a:rPr lang="en-US" altLang="ko-KR" dirty="0" err="1" smtClean="0"/>
              <a:t>Ctrl+C</a:t>
            </a:r>
            <a:r>
              <a:rPr lang="ko-KR" altLang="en-US" dirty="0"/>
              <a:t>로 복사한 후 </a:t>
            </a:r>
            <a:r>
              <a:rPr lang="en-US" altLang="ko-KR" dirty="0" err="1"/>
              <a:t>AlternativeRsrc</a:t>
            </a:r>
            <a:r>
              <a:rPr lang="en-US" altLang="ko-KR" dirty="0"/>
              <a:t> </a:t>
            </a:r>
            <a:r>
              <a:rPr lang="ko-KR" altLang="en-US" dirty="0"/>
              <a:t>프로젝트의 </a:t>
            </a:r>
            <a:r>
              <a:rPr lang="en-US" altLang="ko-KR" dirty="0"/>
              <a:t>res/</a:t>
            </a:r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ko-KR" altLang="en-US" dirty="0" smtClean="0"/>
              <a:t>폴더에 </a:t>
            </a:r>
            <a:r>
              <a:rPr lang="en-US" altLang="ko-KR" dirty="0" err="1"/>
              <a:t>Ctrl+V</a:t>
            </a:r>
            <a:r>
              <a:rPr lang="ko-KR" altLang="en-US" dirty="0"/>
              <a:t>로 </a:t>
            </a:r>
            <a:r>
              <a:rPr lang="ko-KR" altLang="en-US" dirty="0" err="1" smtClean="0"/>
              <a:t>붙여넣기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res/values/strings.xml </a:t>
            </a:r>
            <a:r>
              <a:rPr lang="ko-KR" altLang="en-US" dirty="0"/>
              <a:t>파일에 다음 한 줄을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75" y="4165276"/>
            <a:ext cx="72580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2553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844824"/>
            <a:ext cx="8208912" cy="4752527"/>
          </a:xfrm>
        </p:spPr>
        <p:txBody>
          <a:bodyPr/>
          <a:lstStyle/>
          <a:p>
            <a:r>
              <a:rPr lang="en-US" altLang="ko-KR" dirty="0" smtClean="0"/>
              <a:t>res/layout/activity_main.xml </a:t>
            </a:r>
            <a:r>
              <a:rPr lang="ko-KR" altLang="en-US" dirty="0" smtClean="0"/>
              <a:t>파일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65597" y="2276873"/>
            <a:ext cx="6542707" cy="4464495"/>
            <a:chOff x="952450" y="2486025"/>
            <a:chExt cx="7239050" cy="493965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486025"/>
              <a:ext cx="7239000" cy="18859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450" y="4149080"/>
              <a:ext cx="721995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361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8"/>
            <a:ext cx="5377295" cy="36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9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smtClean="0"/>
              <a:t>activity_main.xml</a:t>
            </a:r>
            <a:r>
              <a:rPr lang="ko-KR" altLang="en-US" dirty="0" smtClean="0"/>
              <a:t>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68065"/>
            <a:ext cx="4494140" cy="45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/>
              <a:t>res/layout/activity_main.xml (land ) </a:t>
            </a:r>
            <a:r>
              <a:rPr lang="ko-KR" altLang="en-US" dirty="0" smtClean="0"/>
              <a:t>파일 </a:t>
            </a:r>
            <a:r>
              <a:rPr lang="ko-KR" altLang="en-US" dirty="0" smtClean="0"/>
              <a:t>열고 </a:t>
            </a:r>
            <a:r>
              <a:rPr lang="ko-KR" altLang="en-US" dirty="0"/>
              <a:t>입력</a:t>
            </a:r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249881"/>
            <a:ext cx="6356660" cy="434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8398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한국어 문자열 리소스 추가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7080"/>
          <a:stretch/>
        </p:blipFill>
        <p:spPr>
          <a:xfrm>
            <a:off x="899592" y="2276872"/>
            <a:ext cx="635052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9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한국어 문자열 리소스 추가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1330"/>
          <a:stretch/>
        </p:blipFill>
        <p:spPr>
          <a:xfrm>
            <a:off x="899592" y="2165463"/>
            <a:ext cx="638776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65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한국어 문자열 리소스 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7888"/>
            <a:ext cx="65913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29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한국어 문자열 리소스 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65532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 smtClean="0"/>
              <a:t>리눅스 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로그 드라이버를 통해 로그 </a:t>
            </a:r>
            <a:r>
              <a:rPr lang="ko-KR" altLang="en-US" dirty="0" smtClean="0"/>
              <a:t>버퍼</a:t>
            </a:r>
            <a:r>
              <a:rPr lang="en-US" altLang="ko-KR" dirty="0" smtClean="0"/>
              <a:t>(log buffer)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/>
              <a:t>로그 </a:t>
            </a:r>
            <a:r>
              <a:rPr lang="ko-KR" altLang="en-US" dirty="0" smtClean="0"/>
              <a:t>버퍼의 크기 </a:t>
            </a:r>
            <a:r>
              <a:rPr lang="ko-KR" altLang="en-US" dirty="0" smtClean="0"/>
              <a:t>한정 </a:t>
            </a:r>
            <a:endParaRPr lang="en-US" altLang="ko-KR" dirty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내용이 기록되면 오래된 내용부터 </a:t>
            </a:r>
            <a:r>
              <a:rPr lang="ko-KR" altLang="en-US" dirty="0" smtClean="0"/>
              <a:t>덮어쓰기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r>
              <a:rPr lang="ko-KR" altLang="en-US" dirty="0"/>
              <a:t>로그 버퍼에 저장된 </a:t>
            </a:r>
            <a:r>
              <a:rPr lang="ko-KR" altLang="en-US" dirty="0" smtClean="0"/>
              <a:t>내용을 </a:t>
            </a:r>
            <a:r>
              <a:rPr lang="ko-KR" altLang="en-US" dirty="0"/>
              <a:t>보거나 지울 때는 </a:t>
            </a:r>
            <a:r>
              <a:rPr lang="en-US" altLang="ko-KR" dirty="0"/>
              <a:t>logcat </a:t>
            </a:r>
            <a:r>
              <a:rPr lang="ko-KR" altLang="en-US" dirty="0" smtClean="0"/>
              <a:t>명령 사용</a:t>
            </a:r>
            <a:endParaRPr lang="en-US" altLang="ko-KR" dirty="0"/>
          </a:p>
          <a:p>
            <a:r>
              <a:rPr lang="ko-KR" altLang="en-US" dirty="0" smtClean="0"/>
              <a:t>로그 </a:t>
            </a:r>
            <a:r>
              <a:rPr lang="ko-KR" altLang="en-US" dirty="0"/>
              <a:t>레벨</a:t>
            </a:r>
            <a:r>
              <a:rPr lang="en-US" altLang="ko-KR" dirty="0"/>
              <a:t>(log level)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Log </a:t>
            </a:r>
            <a:r>
              <a:rPr lang="ko-KR" altLang="en-US" dirty="0"/>
              <a:t>클래스가 제공하는 </a:t>
            </a:r>
            <a:r>
              <a:rPr lang="ko-KR" altLang="en-US" dirty="0" smtClean="0"/>
              <a:t>주요 메서드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0" y="3501008"/>
            <a:ext cx="83724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72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한국어 문자열 리소스 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66528"/>
            <a:ext cx="6753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6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400300"/>
            <a:ext cx="71532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20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실행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97968"/>
            <a:ext cx="6896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1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err="1" smtClean="0"/>
              <a:t>디체</a:t>
            </a:r>
            <a:r>
              <a:rPr lang="ko-KR" altLang="en-US" dirty="0" smtClean="0"/>
              <a:t> 리소스의 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04864"/>
            <a:ext cx="6950888" cy="47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7488832" cy="4864149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ko-KR" altLang="en-US" dirty="0" smtClean="0"/>
              <a:t>리소스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88876"/>
            <a:ext cx="6896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9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7416824" cy="4864149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ko-KR" altLang="en-US" dirty="0" smtClean="0"/>
              <a:t>리소스 정의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7" y="2578795"/>
            <a:ext cx="6476988" cy="39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8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2"/>
            <a:ext cx="7416824" cy="4864149"/>
          </a:xfrm>
        </p:spPr>
        <p:txBody>
          <a:bodyPr/>
          <a:lstStyle/>
          <a:p>
            <a:r>
              <a:rPr lang="ko-KR" altLang="en-US" dirty="0" smtClean="0"/>
              <a:t>레이아웃 </a:t>
            </a:r>
            <a:r>
              <a:rPr lang="ko-KR" altLang="en-US" dirty="0" smtClean="0"/>
              <a:t>리소스 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대체 리소스 정의 ▶ 대체 리소스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4904"/>
            <a:ext cx="6251864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9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7"/>
          <p:cNvSpPr txBox="1">
            <a:spLocks/>
          </p:cNvSpPr>
          <p:nvPr/>
        </p:nvSpPr>
        <p:spPr bwMode="auto">
          <a:xfrm>
            <a:off x="539552" y="1752252"/>
            <a:ext cx="8208912" cy="304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smtClean="0"/>
              <a:t>res/layout/activity_main.xml</a:t>
            </a:r>
            <a:r>
              <a:rPr kumimoji="0" lang="ko-KR" altLang="en-US" dirty="0"/>
              <a:t>에 </a:t>
            </a:r>
            <a:r>
              <a:rPr kumimoji="0" lang="en-US" altLang="ko-KR" dirty="0"/>
              <a:t>[</a:t>
            </a:r>
            <a:r>
              <a:rPr kumimoji="0" lang="ko-KR" altLang="en-US" dirty="0"/>
              <a:t>표 </a:t>
            </a:r>
            <a:r>
              <a:rPr kumimoji="0" lang="en-US" altLang="ko-KR" dirty="0"/>
              <a:t>4-1]</a:t>
            </a:r>
            <a:r>
              <a:rPr kumimoji="0" lang="ko-KR" altLang="en-US" dirty="0"/>
              <a:t>의 메서드 개수와 똑같은 </a:t>
            </a:r>
            <a:r>
              <a:rPr kumimoji="0" lang="en-US" altLang="ko-KR" dirty="0" smtClean="0"/>
              <a:t/>
            </a:r>
            <a:br>
              <a:rPr kumimoji="0" lang="en-US" altLang="ko-KR" dirty="0" smtClean="0"/>
            </a:br>
            <a:r>
              <a:rPr kumimoji="0" lang="ko-KR" altLang="en-US" dirty="0" smtClean="0"/>
              <a:t>여섯 </a:t>
            </a:r>
            <a:r>
              <a:rPr kumimoji="0" lang="ko-KR" altLang="en-US" dirty="0"/>
              <a:t>개의 버튼을 배치</a:t>
            </a:r>
            <a:endParaRPr kumimoji="0"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84405" y="2780928"/>
            <a:ext cx="8064059" cy="3372797"/>
            <a:chOff x="644979" y="2815267"/>
            <a:chExt cx="8870465" cy="37100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44" y="2815267"/>
              <a:ext cx="8839200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b="63149"/>
            <a:stretch/>
          </p:blipFill>
          <p:spPr>
            <a:xfrm>
              <a:off x="644979" y="4528095"/>
              <a:ext cx="8724900" cy="199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6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7"/>
          <p:cNvSpPr txBox="1">
            <a:spLocks/>
          </p:cNvSpPr>
          <p:nvPr/>
        </p:nvSpPr>
        <p:spPr bwMode="auto">
          <a:xfrm>
            <a:off x="539552" y="1700808"/>
            <a:ext cx="820891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92896"/>
            <a:ext cx="6916656" cy="4298443"/>
          </a:xfrm>
          <a:prstGeom prst="rect">
            <a:avLst/>
          </a:prstGeom>
        </p:spPr>
      </p:pic>
      <p:sp>
        <p:nvSpPr>
          <p:cNvPr id="8" name="내용 개체 틀 7"/>
          <p:cNvSpPr txBox="1">
            <a:spLocks/>
          </p:cNvSpPr>
          <p:nvPr/>
        </p:nvSpPr>
        <p:spPr bwMode="auto">
          <a:xfrm>
            <a:off x="539552" y="1752252"/>
            <a:ext cx="8208912" cy="304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smtClean="0"/>
              <a:t>res/layout/activity_main.xml</a:t>
            </a:r>
            <a:r>
              <a:rPr kumimoji="0" lang="ko-KR" altLang="en-US" dirty="0"/>
              <a:t>에 </a:t>
            </a:r>
            <a:r>
              <a:rPr kumimoji="0" lang="en-US" altLang="ko-KR" dirty="0"/>
              <a:t>[</a:t>
            </a:r>
            <a:r>
              <a:rPr kumimoji="0" lang="ko-KR" altLang="en-US" dirty="0"/>
              <a:t>표 </a:t>
            </a:r>
            <a:r>
              <a:rPr kumimoji="0" lang="en-US" altLang="ko-KR" dirty="0"/>
              <a:t>4-1]</a:t>
            </a:r>
            <a:r>
              <a:rPr kumimoji="0" lang="ko-KR" altLang="en-US" dirty="0"/>
              <a:t>의 메서드 개수와 똑같은 </a:t>
            </a:r>
            <a:r>
              <a:rPr kumimoji="0" lang="en-US" altLang="ko-KR" dirty="0" smtClean="0"/>
              <a:t/>
            </a:r>
            <a:br>
              <a:rPr kumimoji="0" lang="en-US" altLang="ko-KR" dirty="0" smtClean="0"/>
            </a:br>
            <a:r>
              <a:rPr kumimoji="0" lang="ko-KR" altLang="en-US" dirty="0" smtClean="0"/>
              <a:t>여섯 </a:t>
            </a:r>
            <a:r>
              <a:rPr kumimoji="0" lang="ko-KR" altLang="en-US" dirty="0"/>
              <a:t>개의 버튼을 배치</a:t>
            </a:r>
            <a:endParaRPr kumimoji="0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8624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/>
          <p:cNvSpPr txBox="1">
            <a:spLocks/>
          </p:cNvSpPr>
          <p:nvPr/>
        </p:nvSpPr>
        <p:spPr bwMode="auto">
          <a:xfrm>
            <a:off x="539552" y="1752252"/>
            <a:ext cx="8208912" cy="304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smtClean="0"/>
              <a:t>res/layout/activity_main.xml</a:t>
            </a:r>
            <a:r>
              <a:rPr kumimoji="0" lang="ko-KR" altLang="en-US" dirty="0"/>
              <a:t>에 </a:t>
            </a:r>
            <a:r>
              <a:rPr kumimoji="0" lang="en-US" altLang="ko-KR" dirty="0"/>
              <a:t>[</a:t>
            </a:r>
            <a:r>
              <a:rPr kumimoji="0" lang="ko-KR" altLang="en-US" dirty="0"/>
              <a:t>표 </a:t>
            </a:r>
            <a:r>
              <a:rPr kumimoji="0" lang="en-US" altLang="ko-KR" dirty="0"/>
              <a:t>4-1]</a:t>
            </a:r>
            <a:r>
              <a:rPr kumimoji="0" lang="ko-KR" altLang="en-US" dirty="0"/>
              <a:t>의 메서드 개수와 똑같은 </a:t>
            </a:r>
            <a:r>
              <a:rPr kumimoji="0" lang="en-US" altLang="ko-KR" dirty="0" smtClean="0"/>
              <a:t/>
            </a:r>
            <a:br>
              <a:rPr kumimoji="0" lang="en-US" altLang="ko-KR" dirty="0" smtClean="0"/>
            </a:br>
            <a:r>
              <a:rPr kumimoji="0" lang="ko-KR" altLang="en-US" dirty="0" smtClean="0"/>
              <a:t>여섯 </a:t>
            </a:r>
            <a:r>
              <a:rPr kumimoji="0" lang="ko-KR" altLang="en-US" dirty="0"/>
              <a:t>개의 버튼을 배치</a:t>
            </a:r>
            <a:endParaRPr kumimoji="0"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이벤트 로깅과 </a:t>
            </a:r>
            <a:r>
              <a:rPr lang="en-US" altLang="ko-KR" dirty="0"/>
              <a:t>logcat </a:t>
            </a:r>
            <a:r>
              <a:rPr lang="ko-KR" altLang="en-US" dirty="0"/>
              <a:t>▶ </a:t>
            </a:r>
            <a:r>
              <a:rPr lang="en-US" altLang="ko-KR" dirty="0"/>
              <a:t>Log </a:t>
            </a:r>
            <a:r>
              <a:rPr lang="ko-KR" altLang="en-US" dirty="0"/>
              <a:t>클래스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71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3" y="2780928"/>
            <a:ext cx="7316932" cy="30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40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10011</TotalTime>
  <Words>1210</Words>
  <Application>Microsoft Office PowerPoint</Application>
  <PresentationFormat>화면 슬라이드 쇼(4:3)</PresentationFormat>
  <Paragraphs>202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04. 액티비티( I )</vt:lpstr>
      <vt:lpstr>PowerPoint 프레젠테이션</vt:lpstr>
      <vt:lpstr>PowerPoint 프레젠테이션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Log 클래스</vt:lpstr>
      <vt:lpstr>01 이벤트 로깅과 logcat ▶ System.out과 System.err</vt:lpstr>
      <vt:lpstr>01 이벤트 로깅과 logcat ▶ System.out과 System.err</vt:lpstr>
      <vt:lpstr>02 액티비티 생명주기</vt:lpstr>
      <vt:lpstr>02 액티비티 생명주기</vt:lpstr>
      <vt:lpstr>02 액티비티 생명주기</vt:lpstr>
      <vt:lpstr>02 액티비티 생명주기</vt:lpstr>
      <vt:lpstr>02 액티비티 생명주기</vt:lpstr>
      <vt:lpstr>02 액티비티 생명주기</vt:lpstr>
      <vt:lpstr>02 액티비티 생명주기</vt:lpstr>
      <vt:lpstr>03 액티비티 상태 유지 ▶ 액티비티 재생성 상황</vt:lpstr>
      <vt:lpstr>03 액티비티 상태 유지 ▶ 액티비티 재생성 상황</vt:lpstr>
      <vt:lpstr>03 액티비티 상태 유지 ▶ 액티비티 재생성 상황</vt:lpstr>
      <vt:lpstr>03 액티비티 상태 유지 ▶ 액티비티 재생성 상황</vt:lpstr>
      <vt:lpstr>03 액티비티 상태 유지 ▶ 액티비티 상태 저장과 복원</vt:lpstr>
      <vt:lpstr>03 액티비티 상태 유지 ▶ 액티비티 재생성 상황</vt:lpstr>
      <vt:lpstr>03 액티비티 상태 유지 ▶ 액티비티 재생성 상황</vt:lpstr>
      <vt:lpstr>03 액티비티 상태 유지 ▶ 액티비티 재생성 상황</vt:lpstr>
      <vt:lpstr>03 액티비티 상태 유지 ▶ 액티비티 재생성 상황</vt:lpstr>
      <vt:lpstr>03 액티비티 상태 유지 ▶ 액티비티 재생성 상황</vt:lpstr>
      <vt:lpstr>04 대체 리소스 정의 ▶ 기본 리소스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기본 리소스 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04 대체 리소스 정의 ▶ 대체 리소스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959</cp:revision>
  <dcterms:created xsi:type="dcterms:W3CDTF">2012-07-11T10:23:22Z</dcterms:created>
  <dcterms:modified xsi:type="dcterms:W3CDTF">2018-01-16T04:35:27Z</dcterms:modified>
</cp:coreProperties>
</file>